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67" r:id="rId5"/>
    <p:sldId id="266" r:id="rId6"/>
    <p:sldId id="268" r:id="rId7"/>
    <p:sldId id="281" r:id="rId8"/>
    <p:sldId id="283" r:id="rId9"/>
    <p:sldId id="284" r:id="rId10"/>
    <p:sldId id="259" r:id="rId11"/>
    <p:sldId id="269" r:id="rId12"/>
    <p:sldId id="272" r:id="rId13"/>
    <p:sldId id="262" r:id="rId14"/>
    <p:sldId id="264" r:id="rId15"/>
    <p:sldId id="282" r:id="rId16"/>
    <p:sldId id="280" r:id="rId17"/>
    <p:sldId id="274" r:id="rId18"/>
    <p:sldId id="275" r:id="rId19"/>
    <p:sldId id="276" r:id="rId20"/>
    <p:sldId id="277" r:id="rId21"/>
    <p:sldId id="285" r:id="rId22"/>
    <p:sldId id="278" r:id="rId23"/>
    <p:sldId id="286" r:id="rId24"/>
    <p:sldId id="279" r:id="rId25"/>
    <p:sldId id="287" r:id="rId26"/>
    <p:sldId id="306" r:id="rId27"/>
    <p:sldId id="288" r:id="rId28"/>
    <p:sldId id="292" r:id="rId29"/>
    <p:sldId id="290" r:id="rId30"/>
    <p:sldId id="294" r:id="rId31"/>
    <p:sldId id="293" r:id="rId32"/>
    <p:sldId id="311" r:id="rId33"/>
    <p:sldId id="289" r:id="rId34"/>
    <p:sldId id="297" r:id="rId35"/>
    <p:sldId id="307" r:id="rId36"/>
    <p:sldId id="308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104" d="100"/>
          <a:sy n="104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16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16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0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jpe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e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internat@ukrpost.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4401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547260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3275856" cy="14127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5486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 </a:t>
            </a:r>
            <a:r>
              <a:rPr lang="uk-UA" sz="2000" b="1" dirty="0" smtClean="0"/>
              <a:t>ПАСПОРТ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               </a:t>
            </a:r>
            <a:r>
              <a:rPr lang="uk-UA" sz="2000" b="1" dirty="0" err="1" smtClean="0"/>
              <a:t>Сосницької</a:t>
            </a:r>
            <a:r>
              <a:rPr lang="uk-UA" sz="2000" b="1" dirty="0" smtClean="0"/>
              <a:t>  спеціальної загальноосвітньої школи-інтернату</a:t>
            </a:r>
            <a:br>
              <a:rPr lang="uk-UA" sz="2000" b="1" dirty="0" smtClean="0"/>
            </a:br>
            <a:r>
              <a:rPr lang="uk-UA" sz="2000" b="1" dirty="0" smtClean="0"/>
              <a:t> І-ІІІ ступенів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Чернігівської обласної ради</a:t>
            </a:r>
            <a:endParaRPr lang="uk-UA" sz="2000" dirty="0"/>
          </a:p>
        </p:txBody>
      </p:sp>
      <p:pic>
        <p:nvPicPr>
          <p:cNvPr id="4" name="Picture 2" descr="F:\фото паспорт2\Изображение 1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5" y="1844824"/>
            <a:ext cx="6120679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692696"/>
            <a:ext cx="682944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1" dirty="0" smtClean="0"/>
              <a:t>9</a:t>
            </a:r>
            <a:r>
              <a:rPr lang="uk-UA" sz="2600" dirty="0" smtClean="0"/>
              <a:t>. </a:t>
            </a:r>
            <a:r>
              <a:rPr lang="uk-UA" sz="2600" b="1" i="1" dirty="0" smtClean="0"/>
              <a:t>Навчально-виховний процес</a:t>
            </a:r>
            <a:r>
              <a:rPr lang="uk-UA" sz="2600" dirty="0" smtClean="0"/>
              <a:t> закладу</a:t>
            </a:r>
            <a:r>
              <a:rPr lang="ru-RU" sz="2600" dirty="0" smtClean="0"/>
              <a:t> </a:t>
            </a:r>
            <a:r>
              <a:rPr lang="uk-UA" sz="2600" dirty="0" smtClean="0"/>
              <a:t> спрямований на підготовку дитини з порушенням слуху</a:t>
            </a:r>
            <a:r>
              <a:rPr lang="ru-RU" sz="2600" dirty="0" smtClean="0"/>
              <a:t> </a:t>
            </a:r>
            <a:r>
              <a:rPr lang="uk-UA" sz="2600" dirty="0" smtClean="0"/>
              <a:t> до самостійного життя і здійснюється у відповідності із затвердженими планами  і  програмами, широким використанням  специфічних  методів </a:t>
            </a:r>
            <a:r>
              <a:rPr lang="uk-UA" sz="2600" dirty="0" err="1" smtClean="0"/>
              <a:t>корекційної</a:t>
            </a:r>
            <a:r>
              <a:rPr lang="uk-UA" sz="2600" dirty="0" smtClean="0"/>
              <a:t>, фронтальної   та індивідуальної</a:t>
            </a:r>
            <a:r>
              <a:rPr lang="ru-RU" sz="2600" dirty="0" smtClean="0"/>
              <a:t> </a:t>
            </a:r>
            <a:r>
              <a:rPr lang="uk-UA" sz="2600" dirty="0" smtClean="0"/>
              <a:t> роботи.  Соціально </a:t>
            </a:r>
            <a:r>
              <a:rPr lang="uk-UA" sz="2600" dirty="0" err="1" smtClean="0"/>
              <a:t>-реабілітаційна</a:t>
            </a:r>
            <a:r>
              <a:rPr lang="uk-UA" sz="2600" dirty="0" smtClean="0"/>
              <a:t>  та  </a:t>
            </a:r>
            <a:r>
              <a:rPr lang="uk-UA" sz="2600" dirty="0" err="1" smtClean="0"/>
              <a:t>корекційно-навчальна</a:t>
            </a:r>
            <a:r>
              <a:rPr lang="uk-UA" sz="2600" dirty="0" smtClean="0"/>
              <a:t> робота здійснюється в процесі навчання на всіх уроках, під час проведення позакласних та позашкільних заходів, режимних моментів школи-інтернату.</a:t>
            </a:r>
          </a:p>
          <a:p>
            <a:endParaRPr lang="ru-RU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259632" y="1124744"/>
            <a:ext cx="3024336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i="1" dirty="0" smtClean="0"/>
              <a:t>Урок  з  української мови      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4008" y="1290611"/>
            <a:ext cx="4248472" cy="633859"/>
          </a:xfrm>
        </p:spPr>
        <p:txBody>
          <a:bodyPr>
            <a:noAutofit/>
          </a:bodyPr>
          <a:lstStyle/>
          <a:p>
            <a:r>
              <a:rPr lang="uk-UA" sz="1600" i="1" dirty="0"/>
              <a:t>Індивідуальне заняття з розвитку </a:t>
            </a:r>
            <a:r>
              <a:rPr lang="uk-UA" sz="1600" i="1" dirty="0" err="1"/>
              <a:t>слухо-зоро-тактильного</a:t>
            </a:r>
            <a:r>
              <a:rPr lang="uk-UA" sz="1600" i="1" dirty="0"/>
              <a:t> сприймання мовлення та формування вимови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3164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25963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409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F:\2014-2015\фото до інформації\урок української мови у 6 класі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2060848"/>
            <a:ext cx="4245868" cy="3456384"/>
          </a:xfrm>
          <a:prstGeom prst="rect">
            <a:avLst/>
          </a:prstGeom>
          <a:noFill/>
        </p:spPr>
      </p:pic>
      <p:pic>
        <p:nvPicPr>
          <p:cNvPr id="1027" name="Picture 3" descr="F:\2014-2015\фото до інформації\індивідуальне заняття з розвитку слухо-зоро-тактильного сприймання мовлення та формування вимов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5025" y="2060848"/>
            <a:ext cx="4247455" cy="347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043608" y="1052737"/>
            <a:ext cx="3168352" cy="864096"/>
          </a:xfrm>
        </p:spPr>
        <p:txBody>
          <a:bodyPr/>
          <a:lstStyle/>
          <a:p>
            <a:pPr algn="ctr"/>
            <a:r>
              <a:rPr lang="uk-UA" i="1" dirty="0" smtClean="0"/>
              <a:t>Урок  з  трудового навчання</a:t>
            </a:r>
            <a:endParaRPr lang="uk-UA" i="1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i="1" dirty="0" smtClean="0"/>
              <a:t>  Нетрадиційний   урок  з    музичної   ритміки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959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96321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409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5" name="Picture 3" descr="F:\2014-2015\фото до інформації\нетрадиційний урок музичної ритмі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204864"/>
            <a:ext cx="4247455" cy="3389312"/>
          </a:xfrm>
          <a:prstGeom prst="rect">
            <a:avLst/>
          </a:prstGeom>
          <a:noFill/>
        </p:spPr>
      </p:pic>
      <p:pic>
        <p:nvPicPr>
          <p:cNvPr id="3077" name="Picture 5" descr="F:\2014-2015\фото до інформації\на уроці трудового навчанн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204864"/>
            <a:ext cx="4245868" cy="34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536504" cy="2736304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10.   </a:t>
            </a:r>
            <a:r>
              <a:rPr lang="uk-UA" sz="2200" b="1" i="1" dirty="0" smtClean="0"/>
              <a:t>Учні   школи - інтернату отримують  послуги: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1. психолога, </a:t>
            </a:r>
            <a:br>
              <a:rPr lang="uk-UA" sz="2200" dirty="0" smtClean="0"/>
            </a:br>
            <a:r>
              <a:rPr lang="uk-UA" sz="2200" dirty="0" smtClean="0"/>
              <a:t>          2. сурдопедагогів</a:t>
            </a:r>
            <a:br>
              <a:rPr lang="uk-UA" sz="2200" dirty="0" smtClean="0"/>
            </a:br>
            <a:r>
              <a:rPr lang="uk-UA" sz="2200" dirty="0" smtClean="0"/>
              <a:t> 3. медиків,</a:t>
            </a:r>
            <a:br>
              <a:rPr lang="uk-UA" sz="2200" dirty="0" smtClean="0"/>
            </a:br>
            <a:r>
              <a:rPr lang="uk-UA" sz="2200" dirty="0" smtClean="0"/>
              <a:t>4. спеціаліста  по виготовленню вушних  вкладок.</a:t>
            </a:r>
            <a:br>
              <a:rPr lang="uk-UA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67744" y="3717032"/>
            <a:ext cx="6419056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i="1" dirty="0" smtClean="0"/>
              <a:t>11.Соціально-освітні гарантії:</a:t>
            </a:r>
            <a:endParaRPr lang="uk-UA" sz="2000" dirty="0" smtClean="0"/>
          </a:p>
          <a:p>
            <a:r>
              <a:rPr lang="uk-UA" sz="2000" dirty="0" smtClean="0"/>
              <a:t>Високий рівень загальної середньої освіти.</a:t>
            </a:r>
          </a:p>
          <a:p>
            <a:r>
              <a:rPr lang="uk-UA" sz="2000" dirty="0" smtClean="0"/>
              <a:t>Медичне обстеження, лікування.</a:t>
            </a:r>
          </a:p>
          <a:p>
            <a:r>
              <a:rPr lang="uk-UA" sz="2000" dirty="0" smtClean="0"/>
              <a:t>Соціально-педагогічний та психологічний супровід.</a:t>
            </a:r>
          </a:p>
          <a:p>
            <a:r>
              <a:rPr lang="uk-UA" sz="2000" dirty="0" smtClean="0"/>
              <a:t>Вирішення питань подальшого навчання і працевлаштування.</a:t>
            </a:r>
          </a:p>
          <a:p>
            <a:pPr>
              <a:buNone/>
            </a:pPr>
            <a:r>
              <a:rPr lang="uk-UA" sz="2000" dirty="0" smtClean="0"/>
              <a:t> </a:t>
            </a:r>
          </a:p>
          <a:p>
            <a:endParaRPr lang="ru-RU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434" name="Рисунок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5"/>
            <a:ext cx="3960440" cy="337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764704"/>
            <a:ext cx="6829444" cy="536145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12"/>
            </a:pPr>
            <a:r>
              <a:rPr lang="uk-UA" b="1" i="1" dirty="0" err="1" smtClean="0"/>
              <a:t>Корекційно-педагогічна</a:t>
            </a:r>
            <a:r>
              <a:rPr lang="uk-UA" b="1" i="1" dirty="0" smtClean="0"/>
              <a:t> робота</a:t>
            </a:r>
            <a:r>
              <a:rPr lang="uk-UA" dirty="0" smtClean="0"/>
              <a:t> здійснюється шляхом проведення:</a:t>
            </a:r>
          </a:p>
          <a:p>
            <a:pPr marL="514350" indent="-514350">
              <a:buAutoNum type="arabicPeriod" startAt="12"/>
            </a:pPr>
            <a:endParaRPr lang="uk-UA" dirty="0" smtClean="0"/>
          </a:p>
          <a:p>
            <a:pPr lvl="0"/>
            <a:r>
              <a:rPr lang="uk-UA" dirty="0" smtClean="0"/>
              <a:t>спеціальних </a:t>
            </a:r>
            <a:r>
              <a:rPr lang="uk-UA" dirty="0" err="1" smtClean="0"/>
              <a:t>корекційних</a:t>
            </a:r>
            <a:r>
              <a:rPr lang="uk-UA" dirty="0" smtClean="0"/>
              <a:t> занять з розвитку </a:t>
            </a:r>
            <a:r>
              <a:rPr lang="uk-UA" dirty="0" err="1" smtClean="0"/>
              <a:t>слухо-зоро-тактильного</a:t>
            </a:r>
            <a:r>
              <a:rPr lang="uk-UA" dirty="0" smtClean="0"/>
              <a:t> сприймання усного мовлення та формування вимови, музичної ритміки, </a:t>
            </a:r>
            <a:r>
              <a:rPr lang="uk-UA" dirty="0" err="1" smtClean="0"/>
              <a:t>логоритміки</a:t>
            </a:r>
            <a:r>
              <a:rPr lang="uk-UA" dirty="0" smtClean="0"/>
              <a:t>, ЛФК, корекція розвитку;</a:t>
            </a:r>
          </a:p>
          <a:p>
            <a:pPr lvl="0"/>
            <a:r>
              <a:rPr lang="uk-UA" dirty="0" smtClean="0"/>
              <a:t>організації </a:t>
            </a:r>
            <a:r>
              <a:rPr lang="uk-UA" dirty="0" err="1" smtClean="0"/>
              <a:t>корекційного</a:t>
            </a:r>
            <a:r>
              <a:rPr lang="uk-UA" dirty="0" smtClean="0"/>
              <a:t>  впливу на уроках та в позаурочний час під час проведення інформування, позакласного читання,спортивних годин, </a:t>
            </a:r>
            <a:r>
              <a:rPr lang="uk-UA" dirty="0" err="1" smtClean="0"/>
              <a:t>годин</a:t>
            </a:r>
            <a:r>
              <a:rPr lang="uk-UA" dirty="0" smtClean="0"/>
              <a:t> спілкування, побутових годин,  сюжетно-рольових та дидактичних ігор, загальношкільних заходів та в побутовій діяльності;</a:t>
            </a:r>
          </a:p>
          <a:p>
            <a:pPr lvl="0"/>
            <a:r>
              <a:rPr lang="uk-UA" dirty="0" smtClean="0"/>
              <a:t>соціалізації дітей у суспільство, допрофесійної підготовки за спеціальностями </a:t>
            </a:r>
            <a:r>
              <a:rPr lang="uk-UA" dirty="0" err="1" smtClean="0"/>
              <a:t>швея</a:t>
            </a:r>
            <a:r>
              <a:rPr lang="uk-UA" dirty="0" smtClean="0"/>
              <a:t> і столяр, будівництво та опоряджувальні роботи;</a:t>
            </a:r>
          </a:p>
          <a:p>
            <a:pPr lvl="0"/>
            <a:r>
              <a:rPr lang="uk-UA" dirty="0" smtClean="0"/>
              <a:t>занять з батьками у Центрі підтримки </a:t>
            </a:r>
            <a:r>
              <a:rPr lang="uk-UA" dirty="0" err="1" smtClean="0"/>
              <a:t>сім’</a:t>
            </a:r>
            <a:r>
              <a:rPr lang="ru-RU" dirty="0" err="1" smtClean="0"/>
              <a:t>ї</a:t>
            </a:r>
            <a:r>
              <a:rPr lang="ru-RU" dirty="0" smtClean="0"/>
              <a:t>;</a:t>
            </a:r>
            <a:endParaRPr lang="uk-UA" dirty="0" smtClean="0"/>
          </a:p>
          <a:p>
            <a:pPr lvl="0"/>
            <a:r>
              <a:rPr lang="uk-UA" dirty="0" smtClean="0"/>
              <a:t>консультацій батькам.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3669804" cy="1050131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 </a:t>
            </a:r>
            <a:r>
              <a:rPr lang="uk-UA" sz="3300" dirty="0" err="1" smtClean="0"/>
              <a:t>Корекційне</a:t>
            </a:r>
            <a:r>
              <a:rPr lang="uk-UA" sz="3300" dirty="0" smtClean="0"/>
              <a:t> заняття з розвитку</a:t>
            </a:r>
          </a:p>
          <a:p>
            <a:r>
              <a:rPr lang="uk-UA" sz="3300" dirty="0" smtClean="0"/>
              <a:t>       </a:t>
            </a:r>
            <a:r>
              <a:rPr lang="uk-UA" sz="3300" dirty="0" err="1" smtClean="0"/>
              <a:t>слухо-зоро-тактильного</a:t>
            </a:r>
            <a:r>
              <a:rPr lang="uk-UA" sz="3300" dirty="0" smtClean="0"/>
              <a:t> </a:t>
            </a:r>
          </a:p>
          <a:p>
            <a:r>
              <a:rPr lang="uk-UA" sz="3300" dirty="0" smtClean="0"/>
              <a:t>       сприймання   мовлення та</a:t>
            </a:r>
          </a:p>
          <a:p>
            <a:r>
              <a:rPr lang="uk-UA" sz="3300" dirty="0" smtClean="0"/>
              <a:t>       формування  вимови</a:t>
            </a:r>
            <a:endParaRPr lang="uk-UA" sz="33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57606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Обстеження слуху аудіометром</a:t>
            </a:r>
            <a:endParaRPr lang="uk-UA" sz="20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409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C:\Users\user\Desktop\IMG_26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764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8884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63688" y="764705"/>
            <a:ext cx="6192688" cy="576064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Уроки   з  трудового   навчання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750219"/>
            <a:ext cx="6491064" cy="4375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23729" y="764705"/>
            <a:ext cx="6563072" cy="648072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  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352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71344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959" y="1556792"/>
            <a:ext cx="35350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IMG_58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7339"/>
            <a:ext cx="3749997" cy="26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71" y="4005064"/>
            <a:ext cx="34957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1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pic>
        <p:nvPicPr>
          <p:cNvPr id="16" name="Содержимое 15" descr="IMG_27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3968" y="3055814"/>
            <a:ext cx="4402832" cy="3302124"/>
          </a:xfrm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63688" y="260648"/>
            <a:ext cx="69127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900" b="1" i="1" dirty="0" smtClean="0"/>
              <a:t>13. </a:t>
            </a:r>
            <a:r>
              <a:rPr lang="uk-UA" sz="1900" b="1" i="1" dirty="0" err="1" smtClean="0"/>
              <a:t>Корекційно</a:t>
            </a:r>
            <a:r>
              <a:rPr lang="uk-UA" sz="1900" b="1" i="1" dirty="0" smtClean="0"/>
              <a:t>  -  виховна робота   </a:t>
            </a:r>
            <a:r>
              <a:rPr lang="uk-UA" sz="1900" dirty="0" smtClean="0"/>
              <a:t>забезпечується   шляхом розвитку  у  дітей  нахилів, здібностей, залучення до участі  в учнівському  самоврядуванні,  громадській  та волонтерській діяльності,  змістовного  та  активного  відпочинку,  до  участі  у  гуртках:</a:t>
            </a:r>
            <a:r>
              <a:rPr lang="uk-UA" sz="1900" b="1" i="1" dirty="0" smtClean="0"/>
              <a:t> </a:t>
            </a:r>
            <a:r>
              <a:rPr lang="uk-UA" sz="1900" dirty="0" smtClean="0"/>
              <a:t>танцювальному,  інструментальному,  театральному,  «Умілі руки», «Зелене мереживо школи», «Чарівна  голка вишивальниці», «Основи  дизайну одягу», «Естетика  кухні», «Дизайн  приміщень», «Дизайн художньої обробки деревини», «Кольорова  фантазія»,  декоративно – ужиткового  мистецтва та спортивних секціях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Позакласна   робота</a:t>
            </a:r>
            <a:endParaRPr lang="uk-UA" sz="2800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259632" y="1268761"/>
            <a:ext cx="3600400" cy="720080"/>
          </a:xfrm>
        </p:spPr>
        <p:txBody>
          <a:bodyPr>
            <a:noAutofit/>
          </a:bodyPr>
          <a:lstStyle/>
          <a:p>
            <a:r>
              <a:rPr lang="uk-UA" sz="1900" dirty="0" smtClean="0"/>
              <a:t>Конкурс дитячих кулінарних талантів </a:t>
            </a:r>
            <a:r>
              <a:rPr lang="uk-UA" sz="1900" dirty="0" err="1" smtClean="0"/>
              <a:t>“Бутербродна</a:t>
            </a:r>
            <a:r>
              <a:rPr lang="uk-UA" sz="1900" dirty="0" smtClean="0"/>
              <a:t> </a:t>
            </a:r>
            <a:r>
              <a:rPr lang="uk-UA" sz="1900" dirty="0" err="1" smtClean="0"/>
              <a:t>феєрія”</a:t>
            </a:r>
            <a:endParaRPr lang="uk-UA" sz="19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258816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860033" y="1412776"/>
            <a:ext cx="3888432" cy="6480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Розпис тарілок на гуртку </a:t>
            </a:r>
          </a:p>
          <a:p>
            <a:pPr algn="ctr"/>
            <a:r>
              <a:rPr lang="uk-UA" dirty="0" smtClean="0"/>
              <a:t>“ Образотворчого </a:t>
            </a:r>
            <a:r>
              <a:rPr lang="uk-UA" dirty="0" err="1" smtClean="0"/>
              <a:t>мистецтва”</a:t>
            </a:r>
            <a:endParaRPr lang="uk-UA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932040" y="2348879"/>
            <a:ext cx="3888432" cy="3777283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357562"/>
            <a:ext cx="74719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74719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57606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05" y="2492896"/>
            <a:ext cx="396043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4441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1052736"/>
            <a:ext cx="3453779" cy="1122139"/>
          </a:xfrm>
        </p:spPr>
        <p:txBody>
          <a:bodyPr>
            <a:normAutofit fontScale="92500"/>
          </a:bodyPr>
          <a:lstStyle/>
          <a:p>
            <a:r>
              <a:rPr lang="uk-UA" i="1" dirty="0" smtClean="0"/>
              <a:t>              Інсценівка </a:t>
            </a:r>
          </a:p>
          <a:p>
            <a:r>
              <a:rPr lang="uk-UA" i="1" dirty="0" smtClean="0"/>
              <a:t> «На  уроці  фізкультури»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3898776" cy="1122139"/>
          </a:xfrm>
        </p:spPr>
        <p:txBody>
          <a:bodyPr/>
          <a:lstStyle/>
          <a:p>
            <a:r>
              <a:rPr lang="uk-UA" i="1" dirty="0" smtClean="0"/>
              <a:t>Виховний захід в рамках Тижня самоврядування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29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04360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7405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409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7" name="Picture 3" descr="G:\Фото паспорт\IMG_45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5064"/>
            <a:ext cx="4176464" cy="35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79" y="2780928"/>
            <a:ext cx="39815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4401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547260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3275856" cy="14127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5486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 </a:t>
            </a:r>
            <a:r>
              <a:rPr lang="uk-UA" sz="2000" b="1" dirty="0" smtClean="0"/>
              <a:t>ПАСПОРТ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               </a:t>
            </a:r>
            <a:r>
              <a:rPr lang="uk-UA" sz="2000" b="1" dirty="0" err="1" smtClean="0"/>
              <a:t>Сосницької</a:t>
            </a:r>
            <a:r>
              <a:rPr lang="uk-UA" sz="2000" b="1" dirty="0" smtClean="0"/>
              <a:t>  спеціальної загальноосвітньої школи-інтернату</a:t>
            </a:r>
            <a:br>
              <a:rPr lang="uk-UA" sz="2000" b="1" dirty="0" smtClean="0"/>
            </a:br>
            <a:r>
              <a:rPr lang="uk-UA" sz="2000" b="1" dirty="0" smtClean="0"/>
              <a:t> І-ІІІ ступенів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Чернігівської обласної ради</a:t>
            </a:r>
            <a:endParaRPr lang="uk-UA" sz="2000" dirty="0"/>
          </a:p>
        </p:txBody>
      </p:sp>
      <p:pic>
        <p:nvPicPr>
          <p:cNvPr id="10" name="Picture 3" descr="F:\IMG_613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46348" y="1807570"/>
            <a:ext cx="5300281" cy="41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8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1057523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Збір врожаю на пришкільній ділянці</a:t>
            </a:r>
            <a:endParaRPr lang="uk-UA" sz="28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774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0453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929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57606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Рисунок 15" descr="G:\Фото паспорт\IMG_583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79" y="2420888"/>
            <a:ext cx="3977314" cy="36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16" descr="G:\Фото паспорт\IMG_5840.jpg"/>
          <p:cNvPicPr>
            <a:picLocks noGrp="1"/>
          </p:cNvPicPr>
          <p:nvPr>
            <p:ph sz="quarter" idx="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898776" cy="367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07044" y="980728"/>
            <a:ext cx="3320941" cy="921891"/>
          </a:xfrm>
        </p:spPr>
        <p:txBody>
          <a:bodyPr/>
          <a:lstStyle/>
          <a:p>
            <a:r>
              <a:rPr lang="uk-UA" i="1" dirty="0" smtClean="0"/>
              <a:t>Конкурс «Попелюшка»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7058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i="1" dirty="0" smtClean="0"/>
              <a:t>Свято </a:t>
            </a:r>
          </a:p>
          <a:p>
            <a:pPr algn="ctr"/>
            <a:r>
              <a:rPr lang="uk-UA" i="1" dirty="0" smtClean="0"/>
              <a:t>«Осінь - щедра господиня»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107045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352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087" y="0"/>
            <a:ext cx="75751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13" y="2348880"/>
            <a:ext cx="38341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G:\2014-2015\фото до інформації\Свято осені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8879"/>
            <a:ext cx="4041775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23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27585" y="908720"/>
            <a:ext cx="3669803" cy="993899"/>
          </a:xfrm>
        </p:spPr>
        <p:txBody>
          <a:bodyPr>
            <a:noAutofit/>
          </a:bodyPr>
          <a:lstStyle/>
          <a:p>
            <a:r>
              <a:rPr lang="uk-UA" sz="2100" dirty="0" smtClean="0"/>
              <a:t>Вистава «Царівна </a:t>
            </a:r>
            <a:r>
              <a:rPr lang="uk-UA" sz="2100" dirty="0" err="1" smtClean="0"/>
              <a:t>Несміяна</a:t>
            </a:r>
            <a:r>
              <a:rPr lang="uk-UA" sz="2100" dirty="0" smtClean="0"/>
              <a:t>» шкільного   театрального гуртка</a:t>
            </a:r>
            <a:endParaRPr lang="uk-UA" sz="2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849883"/>
          </a:xfrm>
        </p:spPr>
        <p:txBody>
          <a:bodyPr/>
          <a:lstStyle/>
          <a:p>
            <a:r>
              <a:rPr lang="uk-UA" i="1" dirty="0" smtClean="0"/>
              <a:t>Свято «Святий Миколай, до нас в гості завітай»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688" y="152400"/>
            <a:ext cx="10453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324948"/>
            <a:ext cx="675185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675185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41936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92896"/>
            <a:ext cx="367240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2014-2015\фото до інформації\Свято Микола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92897"/>
            <a:ext cx="41034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3381772" cy="936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i="1" dirty="0" smtClean="0"/>
              <a:t>Танок «Маленькі кухарі» учасників хореографічного  гуртка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92958" y="2348880"/>
            <a:ext cx="3604429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77787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i="1" dirty="0" smtClean="0"/>
              <a:t>Танок  зірочок  на Новорічному святі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29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3357562"/>
            <a:ext cx="89296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47741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71344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146" name="Picture 2" descr="G:\2014-2015\фото до інформації\під час новорічного свят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8881"/>
            <a:ext cx="4041775" cy="33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G:\2014-2015\фото до інформації\учасники хореографічного гуртка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60040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95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2471" y="1124744"/>
            <a:ext cx="3424916" cy="777875"/>
          </a:xfrm>
        </p:spPr>
        <p:txBody>
          <a:bodyPr/>
          <a:lstStyle/>
          <a:p>
            <a:r>
              <a:rPr lang="uk-UA" dirty="0" smtClean="0"/>
              <a:t>   Заняття в ізостудії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777875"/>
          </a:xfrm>
        </p:spPr>
        <p:txBody>
          <a:bodyPr/>
          <a:lstStyle/>
          <a:p>
            <a:r>
              <a:rPr lang="uk-UA" dirty="0" smtClean="0"/>
              <a:t>     Акція «Посади дерево»</a:t>
            </a:r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724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0724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9200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71344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170" name="Picture 2" descr="G:\2014-2015\фото до інформації\Акція Посади дерев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3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G:\2014-2015\фото до інформації\на занятті гуртка Умілі руки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35" y="2636912"/>
            <a:ext cx="381555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5358" y="1124745"/>
            <a:ext cx="3452029" cy="936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i="1" dirty="0" smtClean="0"/>
              <a:t>Працівники районного Центру зайнятості в гостях з нагоди дня інвалідів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uk-UA" sz="2100" i="1" dirty="0" smtClean="0"/>
              <a:t>Шефи на святі «Першого дзвоника»</a:t>
            </a:r>
            <a:endParaRPr lang="uk-UA" sz="2100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4546"/>
            <a:ext cx="90021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57562"/>
            <a:ext cx="86584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7405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584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Рисунок 14" descr="G:\2014-2015\фото до інформації\Центр зайнятостіу гостях  з подарунками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959" y="2558732"/>
            <a:ext cx="3535025" cy="339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Объект 15" descr="G:\2014-2015\фото до інформації\Шефи у гостях на святі Першого дзвоника.jpg"/>
          <p:cNvPicPr>
            <a:picLocks noGrp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58733"/>
            <a:ext cx="4041775" cy="3390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4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3525788" cy="762099"/>
          </a:xfrm>
        </p:spPr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</a:p>
          <a:p>
            <a:pPr>
              <a:buNone/>
            </a:pPr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772" y="234553"/>
            <a:ext cx="4164012" cy="3123009"/>
          </a:xfrm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212976"/>
            <a:ext cx="4608512" cy="3456384"/>
          </a:xfrm>
          <a:prstGeom prst="rect">
            <a:avLst/>
          </a:prstGeom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5526651" y="3933056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536886" y="4077072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36886" y="4149080"/>
            <a:ext cx="321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Візит   спонсорів   Клауса  і  </a:t>
            </a:r>
            <a:r>
              <a:rPr lang="uk-UA" b="1" i="1" dirty="0" err="1" smtClean="0"/>
              <a:t>Барбари</a:t>
            </a:r>
            <a:r>
              <a:rPr lang="uk-UA" b="1" i="1" dirty="0" smtClean="0"/>
              <a:t>  </a:t>
            </a:r>
            <a:r>
              <a:rPr lang="uk-UA" b="1" i="1" dirty="0" err="1" smtClean="0"/>
              <a:t>Еккардів</a:t>
            </a:r>
            <a:r>
              <a:rPr lang="uk-UA" b="1" i="1" dirty="0" smtClean="0"/>
              <a:t>     та гостей  з  Нідерландів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xmlns="" val="1378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272808" cy="796950"/>
          </a:xfrm>
        </p:spPr>
        <p:txBody>
          <a:bodyPr>
            <a:noAutofit/>
          </a:bodyPr>
          <a:lstStyle/>
          <a:p>
            <a:r>
              <a:rPr lang="uk-UA" sz="2400" dirty="0" smtClean="0"/>
              <a:t>14. </a:t>
            </a:r>
            <a:r>
              <a:rPr lang="uk-UA" sz="2400" b="1" i="1" dirty="0"/>
              <a:t>Інноваційна діяльність навчального закладу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47664" y="1340768"/>
            <a:ext cx="7139136" cy="50405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1600" b="1" dirty="0" smtClean="0"/>
              <a:t>      </a:t>
            </a:r>
            <a:r>
              <a:rPr lang="uk-UA" sz="1800" b="1" dirty="0" smtClean="0"/>
              <a:t>У </a:t>
            </a:r>
            <a:r>
              <a:rPr lang="uk-UA" sz="1800" b="1" dirty="0"/>
              <a:t>школі спільно з  кафедрою сурдопедагогіки Національного педагогічного університету імені М.П.Драгоманова в березні 2011 року з метою: 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 err="1"/>
              <a:t>-          гармонійно</a:t>
            </a:r>
            <a:r>
              <a:rPr lang="uk-UA" sz="1800" b="1" dirty="0"/>
              <a:t>го розвитку природних здібностей, фізичних вольових якостей та різносторонньої фізичної підготовки дітей, що мають порушення слуху;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-         розвитку  особистісно-ціннісного ставлення дітей з вадами слуху до мистецтва, здатності до сприйняття, розуміння і  творення прекрасного, потреби в художньо-творчій реалізації;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-         залучення учнів до художньо-творчої діяльності та формування творчої активної особистості;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-         формування комунікативних навичок та створення умов продуктивного міжособистісного спілкування;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-  орієнтації дітей на визначення майбутньої професії, привнесення у майбутню професію творчого натхнення та творчих здобутків,  стартував інноваційний проект  мистецько-спортивного напрямку:  </a:t>
            </a:r>
            <a:r>
              <a:rPr lang="uk-UA" sz="1800" b="1" i="1" dirty="0"/>
              <a:t>«Творимо за законами краси та гармонії».</a:t>
            </a:r>
            <a:endParaRPr lang="uk-UA" sz="1800" dirty="0"/>
          </a:p>
          <a:p>
            <a:endParaRPr lang="uk-UA" sz="18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4766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54766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25124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5847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2262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38318" y="274638"/>
            <a:ext cx="6748482" cy="274042"/>
          </a:xfrm>
        </p:spPr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1268760"/>
            <a:ext cx="3453780" cy="1008112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/>
              <a:t>Виставка робіт учнів школи з нагоди 120-річчя нашого земляка О.П.Довженка</a:t>
            </a:r>
            <a:endParaRPr lang="uk-UA" sz="2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43608" y="2996952"/>
            <a:ext cx="3453780" cy="31292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936104"/>
          </a:xfrm>
        </p:spPr>
        <p:txBody>
          <a:bodyPr>
            <a:noAutofit/>
          </a:bodyPr>
          <a:lstStyle/>
          <a:p>
            <a:pPr algn="ctr"/>
            <a:r>
              <a:rPr lang="uk-UA" sz="1800" i="1" dirty="0" smtClean="0"/>
              <a:t>Товариська зустріч з футболу</a:t>
            </a:r>
          </a:p>
          <a:p>
            <a:pPr algn="ctr"/>
            <a:r>
              <a:rPr lang="uk-UA" sz="1800" i="1" dirty="0" smtClean="0"/>
              <a:t> в рамках  місячника </a:t>
            </a:r>
          </a:p>
          <a:p>
            <a:pPr algn="ctr"/>
            <a:r>
              <a:rPr lang="uk-UA" sz="1800" i="1" dirty="0" smtClean="0"/>
              <a:t>«Ми діти твої, Україно!»</a:t>
            </a:r>
            <a:endParaRPr lang="uk-UA" sz="1800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1876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352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00811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Объект 11" descr="G:\Фото паспорт\P9210645.JPG"/>
          <p:cNvPicPr>
            <a:picLocks noGrp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93603"/>
            <a:ext cx="4041775" cy="329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5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014538" y="260350"/>
            <a:ext cx="7129462" cy="626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 smtClean="0"/>
              <a:t>       </a:t>
            </a:r>
          </a:p>
          <a:p>
            <a:pPr marL="0" indent="0">
              <a:buNone/>
            </a:pPr>
            <a:r>
              <a:rPr lang="uk-UA" sz="2000" b="1" i="1" dirty="0"/>
              <a:t> </a:t>
            </a:r>
            <a:r>
              <a:rPr lang="uk-UA" sz="2000" b="1" i="1" dirty="0" smtClean="0"/>
              <a:t>    </a:t>
            </a:r>
          </a:p>
          <a:p>
            <a:pPr marL="0" indent="0">
              <a:buNone/>
            </a:pPr>
            <a:r>
              <a:rPr lang="uk-UA" sz="2000" b="1" i="1" dirty="0"/>
              <a:t> </a:t>
            </a:r>
            <a:r>
              <a:rPr lang="uk-UA" sz="2000" b="1" i="1" dirty="0" smtClean="0"/>
              <a:t>  </a:t>
            </a:r>
            <a:r>
              <a:rPr lang="uk-UA" sz="2000" dirty="0" smtClean="0"/>
              <a:t>З </a:t>
            </a:r>
            <a:r>
              <a:rPr lang="uk-UA" sz="2000" dirty="0"/>
              <a:t>1997 року</a:t>
            </a:r>
            <a:r>
              <a:rPr lang="ru-RU" sz="2000" dirty="0"/>
              <a:t> </a:t>
            </a:r>
            <a:r>
              <a:rPr lang="uk-UA" sz="2000" dirty="0"/>
              <a:t>  за сприяння</a:t>
            </a:r>
            <a:r>
              <a:rPr lang="ru-RU" sz="2000" dirty="0"/>
              <a:t> </a:t>
            </a:r>
            <a:r>
              <a:rPr lang="uk-UA" sz="2000" dirty="0"/>
              <a:t> фонду «Гуманітарні проекти для дітей-інвалідів в Україні», яким опікуються </a:t>
            </a:r>
            <a:r>
              <a:rPr lang="uk-UA" sz="2000" dirty="0" err="1"/>
              <a:t>Барбара</a:t>
            </a:r>
            <a:r>
              <a:rPr lang="uk-UA" sz="2000" dirty="0"/>
              <a:t> і Клаус </a:t>
            </a:r>
            <a:r>
              <a:rPr lang="uk-UA" sz="2000" dirty="0" err="1"/>
              <a:t>Еккарди</a:t>
            </a:r>
            <a:r>
              <a:rPr lang="uk-UA" sz="2000" dirty="0"/>
              <a:t> (Королівство Нідерланди), педагоги</a:t>
            </a:r>
            <a:r>
              <a:rPr lang="ru-RU" sz="2000" dirty="0"/>
              <a:t> </a:t>
            </a:r>
            <a:r>
              <a:rPr lang="uk-UA" sz="2000" dirty="0"/>
              <a:t> школи були залучені до участі у міжнародних проектах «</a:t>
            </a:r>
            <a:r>
              <a:rPr lang="ru-RU" sz="2000" dirty="0"/>
              <a:t>JUICE</a:t>
            </a:r>
            <a:r>
              <a:rPr lang="uk-UA" sz="2000" dirty="0"/>
              <a:t>» та «</a:t>
            </a:r>
            <a:r>
              <a:rPr lang="ru-RU" sz="2000" dirty="0" err="1"/>
              <a:t>Priviet</a:t>
            </a:r>
            <a:r>
              <a:rPr lang="uk-UA" sz="2000" dirty="0"/>
              <a:t>».</a:t>
            </a:r>
            <a:r>
              <a:rPr lang="ru-RU" sz="2000" dirty="0"/>
              <a:t>  </a:t>
            </a:r>
            <a:endParaRPr lang="uk-UA" sz="2000" dirty="0"/>
          </a:p>
          <a:p>
            <a:pPr marL="0" indent="0">
              <a:buNone/>
            </a:pPr>
            <a:r>
              <a:rPr lang="ru-RU" sz="2000" dirty="0"/>
              <a:t>     </a:t>
            </a:r>
            <a:r>
              <a:rPr lang="uk-UA" sz="2000" dirty="0"/>
              <a:t>Головним завданням проекту «JUICE»  -  покращення освіти дітей з вадами слуху; вдосконалення спілкування;  підвищення кваліфікації  вчителів,  підтримка сімей, що мають дітей з порушенням слуху:   застосування допоміжної техніки і цих засобів. Значну увагу учасники проекту приділили освіті глухих дітей, індивідуальному навчанню.     Педагоги школи пройшли стажування в Нідерландах та Польщі, ознайомились з системою освіти глухих дітей в цих країнах, відвідали ряд занять в різних типах закладів, обмінялися досвідом з приводу навчання глухих дітей. Учасники проекту  виробили нові підходи до навчання </a:t>
            </a:r>
            <a:r>
              <a:rPr lang="uk-UA" sz="2000" dirty="0" err="1"/>
              <a:t>нечуючих</a:t>
            </a:r>
            <a:r>
              <a:rPr lang="uk-UA" sz="2000" dirty="0"/>
              <a:t> та  видали методичні рекомендації : «Ми хочемо чути», «У тісній співпраці з нідерландськими колегами», «Співпраця у дії». </a:t>
            </a:r>
          </a:p>
          <a:p>
            <a:pPr marL="0" indent="0">
              <a:buNone/>
            </a:pPr>
            <a:r>
              <a:rPr lang="uk-UA" sz="2000" dirty="0"/>
              <a:t>     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5086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548680"/>
            <a:ext cx="6829444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    </a:t>
            </a:r>
          </a:p>
          <a:p>
            <a:pPr algn="ctr">
              <a:buNone/>
            </a:pPr>
            <a:r>
              <a:rPr lang="uk-UA" b="1" i="1" dirty="0" smtClean="0"/>
              <a:t>   Прагнення виявити і розкрити                           здібності кожної дитини</a:t>
            </a:r>
            <a:endParaRPr lang="uk-UA" dirty="0" smtClean="0"/>
          </a:p>
          <a:p>
            <a:pPr>
              <a:buNone/>
            </a:pPr>
            <a:r>
              <a:rPr lang="uk-UA" b="1" i="1" dirty="0" smtClean="0"/>
              <a:t>           з особливими потребами, допомогти їй обрати правильний</a:t>
            </a:r>
            <a:endParaRPr lang="uk-UA" dirty="0" smtClean="0"/>
          </a:p>
          <a:p>
            <a:pPr algn="ctr">
              <a:buNone/>
            </a:pPr>
            <a:r>
              <a:rPr lang="uk-UA" b="1" i="1" dirty="0" smtClean="0"/>
              <a:t>  шлях у житті та адаптуватись у суспільстві  –  головне завдання                          школи-інтернату</a:t>
            </a:r>
            <a:endParaRPr lang="uk-UA" dirty="0" smtClean="0"/>
          </a:p>
          <a:p>
            <a:pPr algn="ctr">
              <a:buNone/>
            </a:pPr>
            <a:r>
              <a:rPr lang="uk-UA" b="1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                             2014</a:t>
            </a:r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6048672"/>
          </a:xfrm>
        </p:spPr>
        <p:txBody>
          <a:bodyPr>
            <a:normAutofit fontScale="90000"/>
          </a:bodyPr>
          <a:lstStyle/>
          <a:p>
            <a:r>
              <a:rPr lang="uk-UA" sz="2400" dirty="0"/>
              <a:t>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"</a:t>
            </a:r>
            <a:r>
              <a:rPr lang="uk-UA" sz="2200" dirty="0" err="1"/>
              <a:t>Priviet</a:t>
            </a:r>
            <a:r>
              <a:rPr lang="uk-UA" sz="2200" dirty="0"/>
              <a:t>" –  українсько-голландський проект (2005-2007 роки),   спрямований на покращення   освіти, медичної  </a:t>
            </a:r>
            <a:r>
              <a:rPr lang="uk-UA" sz="2200" dirty="0" smtClean="0"/>
              <a:t>та соціальної </a:t>
            </a:r>
            <a:r>
              <a:rPr lang="uk-UA" sz="2200" dirty="0"/>
              <a:t>реабілітації дітей з вадами слуху (від народження й до школи). Мета проекту </a:t>
            </a:r>
            <a:r>
              <a:rPr lang="uk-UA" sz="2200" dirty="0" err="1"/>
              <a:t>–  ран</a:t>
            </a:r>
            <a:r>
              <a:rPr lang="uk-UA" sz="2200" dirty="0"/>
              <a:t>ня діагностика, раннє втручання  та підтримка батьків на ранній стадії розвитку дитини з вадою слуху. Весь проект  мав </a:t>
            </a:r>
            <a:r>
              <a:rPr lang="uk-UA" sz="2200" dirty="0" err="1"/>
              <a:t>мультидисциплінарний</a:t>
            </a:r>
            <a:r>
              <a:rPr lang="uk-UA" sz="2200" dirty="0"/>
              <a:t> підхід: учасниками були працівники  освіти, охорони здоров’я, соціальної сфери та батьки. Під час проекту педагоги  школи  ознайомились із сучасними діагностичними методиками Польщі та Нідерландів, перейняли досвід роботи з родинами </a:t>
            </a:r>
            <a:r>
              <a:rPr lang="uk-UA" sz="2200" dirty="0" err="1"/>
              <a:t>нечуючих</a:t>
            </a:r>
            <a:r>
              <a:rPr lang="uk-UA" sz="2200" dirty="0"/>
              <a:t>  та ранньої реабілітації, на науково-практичних семінарах обмінялись досвідом з фахівцями із  шести областей України (учасниками проекту «</a:t>
            </a:r>
            <a:r>
              <a:rPr lang="uk-UA" sz="2200" dirty="0" err="1"/>
              <a:t>Priviet</a:t>
            </a:r>
            <a:r>
              <a:rPr lang="uk-UA" sz="2200" dirty="0"/>
              <a:t>»), розробили моделі раннього втручання на місцях. </a:t>
            </a:r>
            <a:br>
              <a:rPr lang="uk-UA" sz="2200" dirty="0"/>
            </a:br>
            <a:r>
              <a:rPr lang="uk-UA" sz="2200" dirty="0"/>
              <a:t>   На сучасному етапі педагоги школи продовжують впроваджувати напрацювання проектів «JUICE» та «</a:t>
            </a:r>
            <a:r>
              <a:rPr lang="uk-UA" sz="2200" dirty="0" err="1"/>
              <a:t>Priviet</a:t>
            </a:r>
            <a:r>
              <a:rPr lang="uk-UA" sz="2200" dirty="0"/>
              <a:t>». 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ru-RU" sz="2400" b="1" i="1" dirty="0"/>
              <a:t> </a:t>
            </a:r>
            <a:r>
              <a:rPr lang="uk-UA" sz="2400" dirty="0"/>
              <a:t/>
            </a:r>
            <a:br>
              <a:rPr lang="uk-UA" sz="2400" dirty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4252" y="225214"/>
            <a:ext cx="7128792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4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8415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488832" cy="5760639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Результати </a:t>
            </a:r>
            <a:r>
              <a:rPr lang="uk-UA" sz="2000" b="1" i="1" dirty="0"/>
              <a:t>впровадження проекту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 </a:t>
            </a:r>
            <a:br>
              <a:rPr lang="uk-UA" sz="2000" dirty="0"/>
            </a:br>
            <a:r>
              <a:rPr lang="uk-UA" sz="2000" dirty="0"/>
              <a:t>    </a:t>
            </a:r>
            <a:r>
              <a:rPr lang="uk-UA" sz="2000" dirty="0" smtClean="0"/>
              <a:t>  В </a:t>
            </a:r>
            <a:r>
              <a:rPr lang="uk-UA" sz="2000" dirty="0"/>
              <a:t>школі функціонує Центр підтримки сім’ї - реабілітаційний центр для родин, що мають дітей з вадами слуху. Основна мета центру - запобігання відставання дитини в загальному розвитку, забезпечення її доброго соціального та емоційного самопочуття, розвиток мовних здібностей дитини, користуючись залишками слуху при підсиленні слуховими апаратами. Центр допомагає сім'ям та дітям налагодити тісніші взаємні стосунки і сприяє розвитку інтерактивного спілкування на ранніх стадіях розвитку дитини, здійснює необхідне тестування з допомогою спеціального обладнання і технологій, надає консультативні послуги родинам з виїздом на місця, здійснює психологічний супровід. </a:t>
            </a:r>
            <a:br>
              <a:rPr lang="uk-UA" sz="2000" dirty="0"/>
            </a:br>
            <a:r>
              <a:rPr lang="uk-UA" sz="2000" dirty="0"/>
              <a:t>      Тут  працює </a:t>
            </a:r>
            <a:r>
              <a:rPr lang="uk-UA" sz="2000" dirty="0" err="1"/>
              <a:t>мультидисциплінарна</a:t>
            </a:r>
            <a:r>
              <a:rPr lang="uk-UA" sz="2000" dirty="0"/>
              <a:t> команда фахівців: дефектологів, медиків,  психолога. В своїй  роботі вони широко використовують надбання проекту «</a:t>
            </a:r>
            <a:r>
              <a:rPr lang="uk-UA" sz="2000" dirty="0" err="1"/>
              <a:t>Priviet</a:t>
            </a:r>
            <a:r>
              <a:rPr lang="uk-UA" sz="2000" dirty="0"/>
              <a:t>», передові закордонні й вітчизняні методики по ранньому втручанню й освіті дітей, що мають порушення слуху. 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0453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929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5847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7752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488832" cy="5760639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 smtClean="0"/>
              <a:t/>
            </a:r>
            <a:br>
              <a:rPr lang="uk-UA" sz="2000" b="1" i="1" dirty="0" smtClean="0"/>
            </a:br>
            <a:endParaRPr lang="uk-UA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uk-UA" sz="1600" b="1" i="1" dirty="0" smtClean="0"/>
          </a:p>
          <a:p>
            <a:pPr>
              <a:buNone/>
            </a:pPr>
            <a:endParaRPr lang="uk-UA" sz="1600" b="1" i="1" dirty="0"/>
          </a:p>
          <a:p>
            <a:pPr>
              <a:buNone/>
            </a:pPr>
            <a:endParaRPr lang="uk-UA" sz="1600" b="1" i="1" dirty="0" smtClean="0"/>
          </a:p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0453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929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5847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79715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Спеціалісти Центру </a:t>
            </a:r>
            <a:r>
              <a:rPr lang="uk-UA" b="1" i="1" dirty="0"/>
              <a:t>підтримки сім’ї  </a:t>
            </a:r>
            <a:r>
              <a:rPr lang="uk-UA" b="1" i="1" dirty="0" smtClean="0"/>
              <a:t>написали програми </a:t>
            </a:r>
            <a:r>
              <a:rPr lang="uk-UA" b="1" i="1" dirty="0"/>
              <a:t>навчання і виховання дітей від 3 років до 6(7) років та порадник «Перші кроки» для дітей  віком від народження до 3 </a:t>
            </a:r>
            <a:r>
              <a:rPr lang="uk-UA" b="1" i="1" dirty="0" smtClean="0"/>
              <a:t>років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xmlns="" val="1260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1080120"/>
          </a:xfrm>
        </p:spPr>
        <p:txBody>
          <a:bodyPr>
            <a:normAutofit/>
          </a:bodyPr>
          <a:lstStyle/>
          <a:p>
            <a:r>
              <a:rPr lang="uk-UA" sz="2200" b="1" i="1" dirty="0" smtClean="0"/>
              <a:t>Фахівці Центру надають консультативні послуги родинам</a:t>
            </a:r>
            <a:endParaRPr lang="uk-UA" sz="22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110723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25963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9200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724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266" name="Рисунок 2" descr="IMG_34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16" y="2348881"/>
            <a:ext cx="38659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1"/>
            <a:ext cx="403244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2448272" cy="1152128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</a:p>
          <a:p>
            <a:pPr>
              <a:buNone/>
            </a:pPr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772" y="234553"/>
            <a:ext cx="4164012" cy="3123009"/>
          </a:xfrm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212976"/>
            <a:ext cx="4608512" cy="3456384"/>
          </a:xfrm>
          <a:prstGeom prst="rect">
            <a:avLst/>
          </a:prstGeom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5526651" y="3933056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536886" y="4077072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780929" y="414908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Надання  методичної допомоги  </a:t>
            </a:r>
            <a:r>
              <a:rPr lang="uk-UA" b="1" i="1" dirty="0"/>
              <a:t>педагогам </a:t>
            </a:r>
            <a:r>
              <a:rPr lang="uk-UA" b="1" i="1" dirty="0" err="1" smtClean="0"/>
              <a:t>Радичівської</a:t>
            </a:r>
            <a:r>
              <a:rPr lang="uk-UA" b="1" i="1" dirty="0" smtClean="0"/>
              <a:t>  </a:t>
            </a:r>
            <a:r>
              <a:rPr lang="uk-UA" b="1" i="1" dirty="0"/>
              <a:t>ЗОШ </a:t>
            </a:r>
            <a:r>
              <a:rPr lang="uk-UA" b="1" i="1" dirty="0" smtClean="0"/>
              <a:t>І - ІІІ </a:t>
            </a:r>
            <a:r>
              <a:rPr lang="uk-UA" b="1" i="1" dirty="0"/>
              <a:t>ст. щодо </a:t>
            </a:r>
            <a:r>
              <a:rPr lang="uk-UA" b="1" i="1" dirty="0" smtClean="0"/>
              <a:t> реалізації </a:t>
            </a:r>
            <a:r>
              <a:rPr lang="uk-UA" b="1" i="1" dirty="0" err="1"/>
              <a:t>корекційної</a:t>
            </a:r>
            <a:r>
              <a:rPr lang="uk-UA" b="1" i="1" dirty="0"/>
              <a:t> </a:t>
            </a:r>
            <a:r>
              <a:rPr lang="uk-UA" b="1" i="1" dirty="0" smtClean="0"/>
              <a:t> складової  у рамках  інклюзивної  освіти</a:t>
            </a:r>
            <a:endParaRPr lang="uk-UA" b="1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49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3525788" cy="762099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smtClean="0"/>
              <a:t>Голова обласної організації УТОГ та директор Чернігівського УВП УТОГ на випускному балі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</a:p>
          <a:p>
            <a:pPr>
              <a:buNone/>
            </a:pPr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772" y="234553"/>
            <a:ext cx="4164012" cy="3123009"/>
          </a:xfrm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212976"/>
            <a:ext cx="4608512" cy="3456384"/>
          </a:xfrm>
          <a:prstGeom prst="rect">
            <a:avLst/>
          </a:prstGeom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5526651" y="3933056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536886" y="4077072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1490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Зустріч з педагогами та батьками дітей, які мають порушення слуху у </a:t>
            </a:r>
          </a:p>
          <a:p>
            <a:r>
              <a:rPr lang="uk-UA" b="1" i="1" dirty="0" smtClean="0"/>
              <a:t>м. Ніжині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xmlns="" val="1976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3525788" cy="1008112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 smtClean="0"/>
              <a:t>Представники місцевої влади та депутат обласної ради П.</a:t>
            </a:r>
            <a:r>
              <a:rPr lang="uk-UA" i="1" dirty="0" err="1" smtClean="0"/>
              <a:t>Кулініч</a:t>
            </a:r>
            <a:r>
              <a:rPr lang="uk-UA" i="1" dirty="0" smtClean="0"/>
              <a:t> на святі Миколая</a:t>
            </a:r>
            <a:endParaRPr lang="uk-UA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</a:p>
          <a:p>
            <a:pPr>
              <a:buNone/>
            </a:pPr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772" y="116632"/>
            <a:ext cx="4164012" cy="3123009"/>
          </a:xfrm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9716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212976"/>
            <a:ext cx="4608512" cy="3456384"/>
          </a:xfrm>
          <a:prstGeom prst="rect">
            <a:avLst/>
          </a:prstGeom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5526651" y="3933056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536886" y="4077072"/>
            <a:ext cx="3525788" cy="762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36886" y="4149080"/>
            <a:ext cx="3211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Завідувач  відділу </a:t>
            </a:r>
            <a:r>
              <a:rPr lang="uk-UA" b="1" i="1" dirty="0" err="1" smtClean="0"/>
              <a:t>інтернатних</a:t>
            </a:r>
            <a:r>
              <a:rPr lang="uk-UA" b="1" i="1" dirty="0" smtClean="0"/>
              <a:t>  закладів Чернігівського  обласного інституту  післядипломної  педагогічної  освіти </a:t>
            </a:r>
          </a:p>
          <a:p>
            <a:r>
              <a:rPr lang="uk-UA" b="1" i="1" dirty="0" smtClean="0"/>
              <a:t>ім. К.Д. Ушинського  </a:t>
            </a:r>
          </a:p>
          <a:p>
            <a:r>
              <a:rPr lang="uk-UA" b="1" i="1" dirty="0" smtClean="0"/>
              <a:t>Н.Б. Кравченко  на святі Першого  дзвоника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xmlns="" val="23867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635080" cy="5832648"/>
          </a:xfrm>
        </p:spPr>
        <p:txBody>
          <a:bodyPr>
            <a:normAutofit/>
          </a:bodyPr>
          <a:lstStyle/>
          <a:p>
            <a:endParaRPr lang="uk-UA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35696" y="548680"/>
            <a:ext cx="7128792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</a:p>
          <a:p>
            <a:pPr>
              <a:buNone/>
            </a:pPr>
            <a:r>
              <a:rPr lang="uk-UA" sz="2000" dirty="0" smtClean="0"/>
              <a:t>               </a:t>
            </a:r>
            <a:r>
              <a:rPr lang="uk-UA" sz="2400" dirty="0" smtClean="0"/>
              <a:t>Третій </a:t>
            </a:r>
            <a:r>
              <a:rPr lang="uk-UA" sz="2400" dirty="0"/>
              <a:t>рік випускники нашої школи приймають участь у ЗНО і показують  непогані результати.  Вони  мають достатній рівень соціалізації, вступають до професійно-технічних та вищих навчальних закладів І-ІІІ рівнів акредитації, зокрема до Дніпропетровської металургійної академії, відкритого Міжнародного університету розвитку людини «Україна», Київського національного університету технології та дизайну, Київського технікуму легкої промисловості,  Харківського медичного коледжу та інших</a:t>
            </a:r>
            <a:r>
              <a:rPr lang="uk-UA" sz="2000" dirty="0"/>
              <a:t>.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9655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183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491064" cy="580926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2900" b="1" i="1" dirty="0"/>
              <a:t>Питання, які потребують вирішення </a:t>
            </a:r>
            <a:r>
              <a:rPr lang="uk-UA" sz="2900" dirty="0"/>
              <a:t> </a:t>
            </a:r>
            <a:br>
              <a:rPr lang="uk-UA" sz="2900" dirty="0"/>
            </a:br>
            <a:endParaRPr lang="uk-UA" sz="29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37438" y="1600200"/>
            <a:ext cx="664936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</a:p>
          <a:p>
            <a:pPr>
              <a:buNone/>
            </a:pPr>
            <a:endParaRPr lang="uk-UA" sz="20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1988839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400" dirty="0" smtClean="0"/>
              <a:t>Облаштування фасаду адміністративної  будівлі  № </a:t>
            </a:r>
            <a:r>
              <a:rPr lang="uk-UA" sz="2400" dirty="0"/>
              <a:t>2</a:t>
            </a:r>
            <a:r>
              <a:rPr lang="uk-UA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uk-UA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smtClean="0"/>
              <a:t>Проведення   </a:t>
            </a:r>
            <a:r>
              <a:rPr lang="uk-UA" sz="2400" dirty="0"/>
              <a:t>капітального  ремонту  даху бібліотеки </a:t>
            </a:r>
            <a:r>
              <a:rPr lang="uk-UA" sz="2400" dirty="0" smtClean="0"/>
              <a:t>.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0321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35696" y="260648"/>
            <a:ext cx="7128792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1. Рік заснування</a:t>
            </a:r>
            <a:r>
              <a:rPr lang="uk-UA" sz="1600" dirty="0" smtClean="0"/>
              <a:t> – 1934</a:t>
            </a:r>
          </a:p>
          <a:p>
            <a:pPr lvl="0">
              <a:buNone/>
            </a:pPr>
            <a:r>
              <a:rPr lang="uk-UA" sz="1600" b="1" i="1" dirty="0" smtClean="0"/>
              <a:t>2. Форма власності </a:t>
            </a:r>
            <a:r>
              <a:rPr lang="uk-UA" sz="1600" dirty="0" smtClean="0"/>
              <a:t>– комунальна</a:t>
            </a:r>
          </a:p>
          <a:p>
            <a:pPr lvl="0">
              <a:buNone/>
            </a:pPr>
            <a:r>
              <a:rPr lang="uk-UA" sz="1600" b="1" i="1" dirty="0" smtClean="0"/>
              <a:t>3. Юридична адреса</a:t>
            </a:r>
            <a:r>
              <a:rPr lang="uk-UA" sz="1600" dirty="0" smtClean="0"/>
              <a:t>: вул. Покровська, 1, </a:t>
            </a:r>
            <a:r>
              <a:rPr lang="uk-UA" sz="1600" dirty="0" err="1" smtClean="0"/>
              <a:t>смт</a:t>
            </a:r>
            <a:r>
              <a:rPr lang="uk-UA" sz="1600" dirty="0" smtClean="0"/>
              <a:t>. </a:t>
            </a:r>
            <a:r>
              <a:rPr lang="uk-UA" sz="1600" dirty="0" err="1" smtClean="0"/>
              <a:t>Сосниця</a:t>
            </a:r>
            <a:r>
              <a:rPr lang="uk-UA" sz="1600" dirty="0" smtClean="0"/>
              <a:t>, Чернігівська область, 16100         Тел./факс (0-255) 2-16-72, e-</a:t>
            </a:r>
            <a:r>
              <a:rPr lang="uk-UA" sz="1600" dirty="0" err="1" smtClean="0"/>
              <a:t>mail</a:t>
            </a:r>
            <a:r>
              <a:rPr lang="uk-UA" sz="1600" dirty="0" smtClean="0"/>
              <a:t>: </a:t>
            </a:r>
            <a:r>
              <a:rPr lang="uk-UA" sz="1600" u="sng" dirty="0" err="1" smtClean="0">
                <a:hlinkClick r:id="rId2"/>
              </a:rPr>
              <a:t>sinternat</a:t>
            </a:r>
            <a:r>
              <a:rPr lang="uk-UA" sz="1600" u="sng" dirty="0" smtClean="0">
                <a:hlinkClick r:id="rId2"/>
              </a:rPr>
              <a:t>@</a:t>
            </a:r>
            <a:r>
              <a:rPr lang="en-US" sz="1600" u="sng" dirty="0" err="1" smtClean="0">
                <a:hlinkClick r:id="rId2"/>
              </a:rPr>
              <a:t>ukrpost</a:t>
            </a:r>
            <a:r>
              <a:rPr lang="uk-UA" sz="1600" u="sng" dirty="0" smtClean="0">
                <a:hlinkClick r:id="rId2"/>
              </a:rPr>
              <a:t>.</a:t>
            </a:r>
            <a:r>
              <a:rPr lang="en-US" sz="1600" u="sng" dirty="0" err="1" smtClean="0">
                <a:hlinkClick r:id="rId2"/>
              </a:rPr>
              <a:t>ua</a:t>
            </a:r>
            <a:r>
              <a:rPr lang="uk-UA" sz="1600" dirty="0" smtClean="0"/>
              <a:t>  </a:t>
            </a:r>
          </a:p>
          <a:p>
            <a:pPr lvl="0">
              <a:buNone/>
            </a:pPr>
            <a:r>
              <a:rPr lang="uk-UA" sz="1600" b="1" i="1" dirty="0" smtClean="0"/>
              <a:t>4. Шефи школи-інтернату: </a:t>
            </a:r>
            <a:r>
              <a:rPr lang="uk-UA" sz="1600" dirty="0" smtClean="0"/>
              <a:t>ДП «</a:t>
            </a:r>
            <a:r>
              <a:rPr lang="uk-UA" sz="1600" dirty="0" err="1" smtClean="0"/>
              <a:t>Холминське</a:t>
            </a:r>
            <a:r>
              <a:rPr lang="uk-UA" sz="1600" dirty="0" smtClean="0"/>
              <a:t> лісове господарство» (розпорядження голови обласної державної адміністрації від 1 вересня 2010 року № 280), </a:t>
            </a:r>
            <a:r>
              <a:rPr lang="uk-UA" sz="1600" dirty="0" err="1" smtClean="0"/>
              <a:t>Сосницький</a:t>
            </a:r>
            <a:r>
              <a:rPr lang="uk-UA" sz="1600" dirty="0" smtClean="0"/>
              <a:t> РВ УМВС України в Чернігівській області</a:t>
            </a:r>
          </a:p>
          <a:p>
            <a:pPr lvl="0">
              <a:buNone/>
            </a:pPr>
            <a:r>
              <a:rPr lang="uk-UA" sz="1600" b="1" i="1" dirty="0" smtClean="0"/>
              <a:t>5. Проблема, над якою працює колектив школи</a:t>
            </a:r>
            <a:r>
              <a:rPr lang="uk-UA" sz="1600" dirty="0" smtClean="0"/>
              <a:t>: </a:t>
            </a:r>
          </a:p>
          <a:p>
            <a:pPr>
              <a:buNone/>
            </a:pPr>
            <a:r>
              <a:rPr lang="uk-UA" sz="1600" dirty="0" smtClean="0"/>
              <a:t>«</a:t>
            </a:r>
            <a:r>
              <a:rPr lang="uk-UA" sz="1600" i="1" dirty="0" smtClean="0"/>
              <a:t>Розвиток і  самореалізація особистості школяра з особливими потребами шляхом використання традиційних та інноваційних підходів  до реалізації  </a:t>
            </a:r>
            <a:r>
              <a:rPr lang="uk-UA" sz="1600" i="1" dirty="0" err="1" smtClean="0"/>
              <a:t>корекційно-розвивального</a:t>
            </a:r>
            <a:r>
              <a:rPr lang="uk-UA" sz="1600" i="1" dirty="0" smtClean="0"/>
              <a:t> навчання і виховання</a:t>
            </a:r>
            <a:r>
              <a:rPr lang="uk-UA" sz="1600" dirty="0" smtClean="0"/>
              <a:t>».</a:t>
            </a:r>
          </a:p>
          <a:p>
            <a:pPr>
              <a:buNone/>
            </a:pPr>
            <a:r>
              <a:rPr lang="uk-UA" sz="1600" b="1" dirty="0" smtClean="0"/>
              <a:t>    6</a:t>
            </a:r>
            <a:r>
              <a:rPr lang="uk-UA" sz="1600" dirty="0" smtClean="0"/>
              <a:t>. </a:t>
            </a:r>
            <a:r>
              <a:rPr lang="uk-UA" sz="1600" b="1" i="1" dirty="0" smtClean="0"/>
              <a:t>Кадрове забезпечення</a:t>
            </a:r>
            <a:r>
              <a:rPr lang="uk-UA" sz="1600" dirty="0" smtClean="0"/>
              <a:t>. </a:t>
            </a:r>
          </a:p>
          <a:p>
            <a:pPr>
              <a:buNone/>
            </a:pPr>
            <a:r>
              <a:rPr lang="uk-UA" sz="1600" i="1" dirty="0" smtClean="0"/>
              <a:t>Директор школи</a:t>
            </a:r>
            <a:r>
              <a:rPr lang="uk-UA" sz="1600" dirty="0" smtClean="0"/>
              <a:t> – </a:t>
            </a:r>
            <a:r>
              <a:rPr lang="uk-UA" sz="1600" dirty="0" err="1" smtClean="0"/>
              <a:t>Саприкіна</a:t>
            </a:r>
            <a:r>
              <a:rPr lang="uk-UA" sz="1600" dirty="0" smtClean="0"/>
              <a:t> Лілія Василівна, вчитель вищої кваліфікаційної категорії, дефектолог, педагогічний стаж – 25 років, стаж роботи на даній посаді - 4 роки .</a:t>
            </a:r>
          </a:p>
          <a:p>
            <a:pPr>
              <a:buNone/>
            </a:pPr>
            <a:r>
              <a:rPr lang="uk-UA" sz="1600" i="1" dirty="0" smtClean="0"/>
              <a:t>Заступник</a:t>
            </a:r>
            <a:r>
              <a:rPr lang="uk-UA" sz="1600" dirty="0" smtClean="0"/>
              <a:t> </a:t>
            </a:r>
            <a:r>
              <a:rPr lang="uk-UA" sz="1600" i="1" dirty="0" smtClean="0"/>
              <a:t>з навчально-виховної роботи</a:t>
            </a:r>
            <a:r>
              <a:rPr lang="uk-UA" sz="1600" dirty="0" smtClean="0"/>
              <a:t> – Ступа Тамара Миколаївна, вчитель – методист, дефектолог, педагогічний стаж – 27 років, стаж роботи на посаді – 4 роки. </a:t>
            </a:r>
          </a:p>
          <a:p>
            <a:pPr>
              <a:buNone/>
            </a:pPr>
            <a:r>
              <a:rPr lang="uk-UA" sz="1600" i="1" dirty="0" smtClean="0"/>
              <a:t>Старший вихователь</a:t>
            </a:r>
            <a:r>
              <a:rPr lang="uk-UA" sz="1600" dirty="0" smtClean="0"/>
              <a:t> – </a:t>
            </a:r>
            <a:r>
              <a:rPr lang="uk-UA" sz="1600" dirty="0" err="1" smtClean="0"/>
              <a:t>Сморгунова</a:t>
            </a:r>
            <a:r>
              <a:rPr lang="uk-UA" sz="1600" dirty="0" smtClean="0"/>
              <a:t> Ірина Миколаївна, вихователь вищої кваліфікаційної категорії, педагогічний стаж 22 роки, стаж роботи на посаді – 5 років.</a:t>
            </a:r>
          </a:p>
          <a:p>
            <a:pPr>
              <a:buNone/>
            </a:pPr>
            <a:r>
              <a:rPr lang="uk-UA" sz="1600" i="1" dirty="0" smtClean="0"/>
              <a:t>Практичний психолог – </a:t>
            </a:r>
            <a:r>
              <a:rPr lang="uk-UA" sz="1600" dirty="0" err="1" smtClean="0"/>
              <a:t>Васюк</a:t>
            </a:r>
            <a:r>
              <a:rPr lang="uk-UA" sz="1600" dirty="0" smtClean="0"/>
              <a:t>  Оксана  Федорівна, практичний психолог,   кваліфікаційна категорія «спеціаліст», педагогічний стаж  1 рік.</a:t>
            </a:r>
            <a:r>
              <a:rPr lang="uk-UA" sz="1600" b="1" i="1" dirty="0" smtClean="0"/>
              <a:t>    </a:t>
            </a:r>
            <a:endParaRPr lang="uk-UA" sz="1600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35696" y="260648"/>
            <a:ext cx="6984776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i="1" dirty="0" smtClean="0"/>
              <a:t>    </a:t>
            </a:r>
          </a:p>
          <a:p>
            <a:pPr>
              <a:buNone/>
            </a:pPr>
            <a:r>
              <a:rPr lang="uk-UA" sz="2900" i="1" dirty="0" smtClean="0"/>
              <a:t>Загальна кількість педагогічних працівників</a:t>
            </a:r>
            <a:r>
              <a:rPr lang="uk-UA" sz="2900" dirty="0" smtClean="0"/>
              <a:t> – 44, </a:t>
            </a:r>
          </a:p>
          <a:p>
            <a:pPr>
              <a:buNone/>
            </a:pPr>
            <a:r>
              <a:rPr lang="uk-UA" sz="2900" i="1" dirty="0" smtClean="0"/>
              <a:t>у тому  числі:</a:t>
            </a:r>
          </a:p>
          <a:p>
            <a:pPr>
              <a:buNone/>
            </a:pPr>
            <a:r>
              <a:rPr lang="uk-UA" sz="2900" dirty="0" smtClean="0"/>
              <a:t>з вищою освітою – 44; </a:t>
            </a:r>
          </a:p>
          <a:p>
            <a:pPr>
              <a:buNone/>
            </a:pPr>
            <a:r>
              <a:rPr lang="uk-UA" sz="2900" dirty="0" smtClean="0"/>
              <a:t>вчителів – дефектологів – 18;</a:t>
            </a:r>
          </a:p>
          <a:p>
            <a:pPr>
              <a:buNone/>
            </a:pPr>
            <a:r>
              <a:rPr lang="uk-UA" sz="2900" dirty="0" smtClean="0"/>
              <a:t>мають педагогічні звання: «вчитель-методист» – 1; </a:t>
            </a:r>
          </a:p>
          <a:p>
            <a:pPr>
              <a:buNone/>
            </a:pPr>
            <a:r>
              <a:rPr lang="uk-UA" sz="2900" dirty="0" smtClean="0"/>
              <a:t>«старший учитель» - 2; </a:t>
            </a:r>
          </a:p>
          <a:p>
            <a:pPr>
              <a:buNone/>
            </a:pPr>
            <a:r>
              <a:rPr lang="uk-UA" sz="2900" dirty="0" smtClean="0"/>
              <a:t>нагороджені  нагрудним  знаком «Відмінник освіти України» - 1; </a:t>
            </a:r>
          </a:p>
          <a:p>
            <a:pPr>
              <a:buNone/>
            </a:pPr>
            <a:r>
              <a:rPr lang="uk-UA" sz="2900" dirty="0" smtClean="0"/>
              <a:t>«спеціаліст вищої кваліфікаційної категорії» - 23; </a:t>
            </a:r>
          </a:p>
          <a:p>
            <a:pPr>
              <a:buNone/>
            </a:pPr>
            <a:r>
              <a:rPr lang="uk-UA" sz="2900" dirty="0" smtClean="0"/>
              <a:t>«спеціаліст першої кваліфікаційної категорії» – 14;</a:t>
            </a:r>
          </a:p>
          <a:p>
            <a:pPr>
              <a:buNone/>
            </a:pPr>
            <a:r>
              <a:rPr lang="uk-UA" sz="2900" dirty="0" smtClean="0"/>
              <a:t>«спеціаліст другої кваліфікаційної категорії» – 2; </a:t>
            </a:r>
          </a:p>
          <a:p>
            <a:pPr>
              <a:buNone/>
            </a:pPr>
            <a:r>
              <a:rPr lang="uk-UA" sz="2900" dirty="0" smtClean="0"/>
              <a:t>«спеціаліст» - 5.</a:t>
            </a:r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r>
              <a:rPr lang="uk-UA" sz="2900" dirty="0" smtClean="0"/>
              <a:t> </a:t>
            </a:r>
            <a:r>
              <a:rPr lang="uk-UA" sz="2900" i="1" dirty="0" smtClean="0"/>
              <a:t>Обслуговуючий персонал</a:t>
            </a:r>
            <a:r>
              <a:rPr lang="uk-UA" sz="2900" dirty="0" smtClean="0"/>
              <a:t> – 30</a:t>
            </a:r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r>
              <a:rPr lang="uk-UA" sz="2900" dirty="0" smtClean="0"/>
              <a:t> </a:t>
            </a:r>
            <a:r>
              <a:rPr lang="uk-UA" sz="2900" b="1" dirty="0" smtClean="0"/>
              <a:t>   7.</a:t>
            </a:r>
            <a:r>
              <a:rPr lang="uk-UA" sz="2900" b="1" i="1" dirty="0" smtClean="0"/>
              <a:t> Учнівський контингент</a:t>
            </a:r>
            <a:r>
              <a:rPr lang="uk-UA" sz="2900" dirty="0" smtClean="0"/>
              <a:t>: </a:t>
            </a:r>
          </a:p>
          <a:p>
            <a:pPr>
              <a:buNone/>
            </a:pPr>
            <a:r>
              <a:rPr lang="uk-UA" sz="2900" dirty="0" smtClean="0"/>
              <a:t> дошкільна група – 1,</a:t>
            </a:r>
          </a:p>
          <a:p>
            <a:pPr>
              <a:buNone/>
            </a:pPr>
            <a:r>
              <a:rPr lang="uk-UA" sz="2900" dirty="0" smtClean="0"/>
              <a:t> кількість класів – 11</a:t>
            </a:r>
          </a:p>
          <a:p>
            <a:pPr>
              <a:buNone/>
            </a:pPr>
            <a:r>
              <a:rPr lang="uk-UA" sz="2900" dirty="0" smtClean="0"/>
              <a:t> Кількість учнів – 51,  з них: </a:t>
            </a:r>
          </a:p>
          <a:p>
            <a:pPr>
              <a:buNone/>
            </a:pPr>
            <a:r>
              <a:rPr lang="uk-UA" sz="2900" dirty="0" smtClean="0"/>
              <a:t>- діти-сироти та діти, позбавлені батьківського піклування – 2,</a:t>
            </a:r>
          </a:p>
          <a:p>
            <a:pPr>
              <a:buNone/>
            </a:pPr>
            <a:r>
              <a:rPr lang="uk-UA" sz="2900" dirty="0" smtClean="0"/>
              <a:t>- діти-інваліди – 46. </a:t>
            </a:r>
          </a:p>
          <a:p>
            <a:pPr algn="ctr">
              <a:buNone/>
            </a:pPr>
            <a:r>
              <a:rPr lang="uk-UA" b="1" i="1" dirty="0" smtClean="0"/>
              <a:t>    </a:t>
            </a:r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07704" y="332656"/>
            <a:ext cx="7056784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i="1" dirty="0" smtClean="0"/>
              <a:t>           </a:t>
            </a:r>
            <a:r>
              <a:rPr lang="uk-UA" sz="1800" dirty="0" smtClean="0"/>
              <a:t>В школі-інтернаті в даний час отримують освітні послуги діти наступних нозологій: глухі, </a:t>
            </a:r>
            <a:r>
              <a:rPr lang="uk-UA" sz="1800" dirty="0" err="1" smtClean="0"/>
              <a:t>слабочуючі</a:t>
            </a:r>
            <a:r>
              <a:rPr lang="uk-UA" sz="1800" dirty="0" smtClean="0"/>
              <a:t>, глухі у поєднанні з розумовою відсталістю, глухі у поєднанні з </a:t>
            </a:r>
            <a:r>
              <a:rPr lang="uk-UA" sz="1800" smtClean="0"/>
              <a:t>ДЦП </a:t>
            </a:r>
            <a:r>
              <a:rPr lang="uk-UA" sz="1800"/>
              <a:t>,</a:t>
            </a:r>
            <a:r>
              <a:rPr lang="uk-UA" sz="1800" smtClean="0"/>
              <a:t> </a:t>
            </a:r>
            <a:r>
              <a:rPr lang="uk-UA" sz="1800" dirty="0" smtClean="0"/>
              <a:t>глухі у поєднанні з порушеннями </a:t>
            </a:r>
            <a:r>
              <a:rPr lang="uk-UA" sz="1800" dirty="0" err="1" smtClean="0"/>
              <a:t>аутичного</a:t>
            </a:r>
            <a:r>
              <a:rPr lang="uk-UA" sz="1800" dirty="0" smtClean="0"/>
              <a:t> спектру та діти з тяжкими порушеннями мовлення. Організовано індивідуальне навчання для 2 дітей селища, що мають порушення </a:t>
            </a:r>
            <a:r>
              <a:rPr lang="uk-UA" sz="1800" dirty="0" err="1" smtClean="0"/>
              <a:t>аутичного</a:t>
            </a:r>
            <a:r>
              <a:rPr lang="uk-UA" sz="1800" dirty="0" smtClean="0"/>
              <a:t> спектру, чотири вчителі-дефектологи реалізовують </a:t>
            </a:r>
            <a:r>
              <a:rPr lang="uk-UA" sz="1800" dirty="0" err="1" smtClean="0"/>
              <a:t>корекційну</a:t>
            </a:r>
            <a:r>
              <a:rPr lang="uk-UA" sz="1800" dirty="0" smtClean="0"/>
              <a:t> складову навчального плану  в умовах інклюзивної освіти в </a:t>
            </a:r>
            <a:r>
              <a:rPr lang="uk-UA" sz="1800" dirty="0" err="1" smtClean="0"/>
              <a:t>Сосницькій</a:t>
            </a:r>
            <a:r>
              <a:rPr lang="uk-UA" sz="1800" dirty="0" smtClean="0"/>
              <a:t> гімназії імені О.П.Довженка, Спаській ЗОШ І-ІІІ ступенів та </a:t>
            </a:r>
            <a:r>
              <a:rPr lang="uk-UA" sz="1800" dirty="0" err="1" smtClean="0"/>
              <a:t>Загребельській</a:t>
            </a:r>
            <a:r>
              <a:rPr lang="uk-UA" sz="1800" dirty="0" smtClean="0"/>
              <a:t> ЗОШ І ступеня </a:t>
            </a:r>
            <a:r>
              <a:rPr lang="uk-UA" sz="1800" dirty="0" err="1" smtClean="0"/>
              <a:t>Сосницького</a:t>
            </a:r>
            <a:r>
              <a:rPr lang="uk-UA" sz="1800" dirty="0" smtClean="0"/>
              <a:t> району  і  </a:t>
            </a:r>
            <a:r>
              <a:rPr lang="uk-UA" sz="1800" dirty="0" err="1" smtClean="0"/>
              <a:t>Радичівській</a:t>
            </a:r>
            <a:r>
              <a:rPr lang="uk-UA" sz="1800" dirty="0" smtClean="0"/>
              <a:t> ЗОШ І-ІІІ ступенів </a:t>
            </a:r>
            <a:r>
              <a:rPr lang="uk-UA" sz="1800" dirty="0" err="1" smtClean="0"/>
              <a:t>Коропського</a:t>
            </a:r>
            <a:r>
              <a:rPr lang="uk-UA" sz="1800" dirty="0" smtClean="0"/>
              <a:t> району.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 </a:t>
            </a:r>
            <a:r>
              <a:rPr lang="uk-UA" sz="1800" b="1" dirty="0" smtClean="0"/>
              <a:t> 8</a:t>
            </a:r>
            <a:r>
              <a:rPr lang="uk-UA" sz="1800" b="1" i="1" dirty="0" smtClean="0"/>
              <a:t>. Матеріально-технічна база</a:t>
            </a:r>
            <a:endParaRPr lang="uk-UA" sz="1800" dirty="0" smtClean="0"/>
          </a:p>
          <a:p>
            <a:pPr>
              <a:buNone/>
            </a:pPr>
            <a:r>
              <a:rPr lang="uk-UA" sz="1800" i="1" dirty="0" smtClean="0"/>
              <a:t>      Кількість навчальних класів та кабінетів – </a:t>
            </a:r>
            <a:r>
              <a:rPr lang="uk-UA" sz="1800" dirty="0" smtClean="0"/>
              <a:t>15.</a:t>
            </a:r>
          </a:p>
          <a:p>
            <a:pPr>
              <a:buNone/>
            </a:pPr>
            <a:r>
              <a:rPr lang="uk-UA" sz="1800" dirty="0" smtClean="0"/>
              <a:t>           У  закладі функціонує:  комп’ютерний клас, бібліотека, спортивний зал,  кабінет психолога, столярна, слюсарна та швейна майстерні, їдальня, ізолятори -2,  спальний корпус , медпункт, кімнати для відпочинку,сенсорна кімната, </a:t>
            </a:r>
            <a:r>
              <a:rPr lang="uk-UA" sz="1800" dirty="0" err="1" smtClean="0"/>
              <a:t>відеозал</a:t>
            </a:r>
            <a:r>
              <a:rPr lang="uk-UA" sz="1800" dirty="0" smtClean="0"/>
              <a:t>, лазня, лабораторія по виготовленню вушних вкладок, Центр підтримки сім’ї.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81160" y="1249047"/>
            <a:ext cx="3816424" cy="633859"/>
          </a:xfrm>
        </p:spPr>
        <p:txBody>
          <a:bodyPr>
            <a:noAutofit/>
          </a:bodyPr>
          <a:lstStyle/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endParaRPr lang="uk-UA" sz="2100" i="1" dirty="0"/>
          </a:p>
          <a:p>
            <a:endParaRPr lang="uk-UA" sz="2100" i="1" dirty="0" smtClean="0"/>
          </a:p>
          <a:p>
            <a:pPr algn="ctr"/>
            <a:r>
              <a:rPr lang="uk-UA" sz="2000" i="1" dirty="0" smtClean="0"/>
              <a:t>Лабораторія </a:t>
            </a:r>
            <a:r>
              <a:rPr lang="uk-UA" sz="2000" i="1" dirty="0"/>
              <a:t>по виготовленню</a:t>
            </a:r>
          </a:p>
          <a:p>
            <a:pPr algn="ctr"/>
            <a:r>
              <a:rPr lang="uk-UA" sz="2000" i="1" dirty="0" smtClean="0"/>
              <a:t>вушних вкладок</a:t>
            </a:r>
            <a:endParaRPr lang="uk-UA" sz="2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71600" y="2204864"/>
            <a:ext cx="3525788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</a:t>
            </a:r>
            <a:endParaRPr lang="uk-UA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25475"/>
          </a:xfrm>
        </p:spPr>
        <p:txBody>
          <a:bodyPr/>
          <a:lstStyle/>
          <a:p>
            <a:pPr algn="ctr"/>
            <a:r>
              <a:rPr lang="uk-UA" i="1" dirty="0" smtClean="0"/>
              <a:t>Класна   кімната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0"/>
            <a:ext cx="9200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072471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1920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41" y="0"/>
            <a:ext cx="892959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098" name="Picture 2" descr="H:\Приміщення\Приміщення\IMG_96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2276872"/>
            <a:ext cx="3960440" cy="3476625"/>
          </a:xfrm>
          <a:prstGeom prst="rect">
            <a:avLst/>
          </a:prstGeom>
          <a:noFill/>
        </p:spPr>
      </p:pic>
      <p:pic>
        <p:nvPicPr>
          <p:cNvPr id="15" name="Рисунок 14" descr="F:\2014-2015\Рисунок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816424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259632" y="1052736"/>
            <a:ext cx="3096344" cy="697483"/>
          </a:xfrm>
        </p:spPr>
        <p:txBody>
          <a:bodyPr>
            <a:normAutofit/>
          </a:bodyPr>
          <a:lstStyle/>
          <a:p>
            <a:r>
              <a:rPr lang="uk-UA" i="1" dirty="0" smtClean="0"/>
              <a:t>Кімната відпочинку</a:t>
            </a:r>
            <a:endParaRPr lang="uk-UA" i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553467"/>
          </a:xfrm>
        </p:spPr>
        <p:txBody>
          <a:bodyPr/>
          <a:lstStyle/>
          <a:p>
            <a:pPr algn="ctr"/>
            <a:r>
              <a:rPr lang="uk-UA" i="1" dirty="0" smtClean="0"/>
              <a:t>Їдальня</a:t>
            </a:r>
            <a:endParaRPr lang="uk-UA" i="1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0364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25963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10723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6409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2" name="Picture 2" descr="H:\Приміщення\Приміщення\IMG_85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492896"/>
            <a:ext cx="4173860" cy="3672408"/>
          </a:xfrm>
          <a:prstGeom prst="rect">
            <a:avLst/>
          </a:prstGeom>
          <a:noFill/>
        </p:spPr>
      </p:pic>
      <p:pic>
        <p:nvPicPr>
          <p:cNvPr id="12290" name="Picture 2" descr="F:\Приміщення\Їдальня\IMG_07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92897"/>
            <a:ext cx="4041775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3165748" cy="553467"/>
          </a:xfrm>
        </p:spPr>
        <p:txBody>
          <a:bodyPr>
            <a:normAutofit/>
          </a:bodyPr>
          <a:lstStyle/>
          <a:p>
            <a:r>
              <a:rPr lang="uk-UA" dirty="0" smtClean="0"/>
              <a:t>Кабінет  психолога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i="1" dirty="0" smtClean="0"/>
              <a:t>   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53466"/>
          </a:xfrm>
        </p:spPr>
        <p:txBody>
          <a:bodyPr/>
          <a:lstStyle/>
          <a:p>
            <a:pPr algn="ctr"/>
            <a:r>
              <a:rPr lang="uk-UA" dirty="0" smtClean="0"/>
              <a:t>Комп’ютерний клас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409823"/>
            <a:ext cx="4041775" cy="346744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31640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297598"/>
            <a:ext cx="115212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35224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008112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9823"/>
            <a:ext cx="8100392" cy="375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IMG_963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796" y="2409823"/>
            <a:ext cx="3816424" cy="34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722</TotalTime>
  <Words>1089</Words>
  <Application>Microsoft Office PowerPoint</Application>
  <PresentationFormat>Экран (4:3)</PresentationFormat>
  <Paragraphs>215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2</vt:lpstr>
      <vt:lpstr>      </vt:lpstr>
      <vt:lpstr>    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10.   Учні   школи - інтернату отримують  послуги: 1. психолога,            2. сурдопедагогів  3. медиків, 4. спеціаліста  по виготовленню вушних  вкладок.  </vt:lpstr>
      <vt:lpstr>Слайд 14</vt:lpstr>
      <vt:lpstr>Слайд 15</vt:lpstr>
      <vt:lpstr>Слайд 16</vt:lpstr>
      <vt:lpstr>Слайд 17</vt:lpstr>
      <vt:lpstr>Позакласна   робота</vt:lpstr>
      <vt:lpstr>Слайд 19</vt:lpstr>
      <vt:lpstr>Збір врожаю на пришкільній ділянці</vt:lpstr>
      <vt:lpstr>Слайд 21</vt:lpstr>
      <vt:lpstr>Слайд 22</vt:lpstr>
      <vt:lpstr>Слайд 23</vt:lpstr>
      <vt:lpstr>Слайд 24</vt:lpstr>
      <vt:lpstr>Слайд 25</vt:lpstr>
      <vt:lpstr>Слайд 26</vt:lpstr>
      <vt:lpstr>14. Інноваційна діяльність навчального закладу </vt:lpstr>
      <vt:lpstr>Слайд 28</vt:lpstr>
      <vt:lpstr>Слайд 29</vt:lpstr>
      <vt:lpstr>  "Priviet" –  українсько-голландський проект (2005-2007 роки),   спрямований на покращення   освіти, медичної  та соціальної реабілітації дітей з вадами слуху (від народження й до школи). Мета проекту –  рання діагностика, раннє втручання  та підтримка батьків на ранній стадії розвитку дитини з вадою слуху. Весь проект  мав мультидисциплінарний підхід: учасниками були працівники  освіти, охорони здоров’я, соціальної сфери та батьки. Під час проекту педагоги  школи  ознайомились із сучасними діагностичними методиками Польщі та Нідерландів, перейняли досвід роботи з родинами нечуючих  та ранньої реабілітації, на науково-практичних семінарах обмінялись досвідом з фахівцями із  шести областей України (учасниками проекту «Priviet»), розробили моделі раннього втручання на місцях.     На сучасному етапі педагоги школи продовжують впроваджувати напрацювання проектів «JUICE» та «Priviet».    </vt:lpstr>
      <vt:lpstr> Результати впровадження проекту         В школі функціонує Центр підтримки сім’ї - реабілітаційний центр для родин, що мають дітей з вадами слуху. Основна мета центру - запобігання відставання дитини в загальному розвитку, забезпечення її доброго соціального та емоційного самопочуття, розвиток мовних здібностей дитини, користуючись залишками слуху при підсиленні слуховими апаратами. Центр допомагає сім'ям та дітям налагодити тісніші взаємні стосунки і сприяє розвитку інтерактивного спілкування на ранніх стадіях розвитку дитини, здійснює необхідне тестування з допомогою спеціального обладнання і технологій, надає консультативні послуги родинам з виїздом на місця, здійснює психологічний супровід.        Тут  працює мультидисциплінарна команда фахівців: дефектологів, медиків,  психолога. В своїй  роботі вони широко використовують надбання проекту «Priviet», передові закордонні й вітчизняні методики по ранньому втручанню й освіті дітей, що мають порушення слуху.  </vt:lpstr>
      <vt:lpstr> </vt:lpstr>
      <vt:lpstr>Фахівці Центру надають консультативні послуги родинам</vt:lpstr>
      <vt:lpstr>Слайд 34</vt:lpstr>
      <vt:lpstr>Слайд 35</vt:lpstr>
      <vt:lpstr>Слайд 36</vt:lpstr>
      <vt:lpstr>Слайд 37</vt:lpstr>
      <vt:lpstr> Питання, які потребують вирішення  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   </dc:title>
  <dc:creator>user</dc:creator>
  <cp:lastModifiedBy>Сергей</cp:lastModifiedBy>
  <cp:revision>58</cp:revision>
  <dcterms:created xsi:type="dcterms:W3CDTF">2014-10-07T12:23:50Z</dcterms:created>
  <dcterms:modified xsi:type="dcterms:W3CDTF">2014-12-22T08:58:05Z</dcterms:modified>
</cp:coreProperties>
</file>